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58" r:id="rId5"/>
  </p:sldMasterIdLst>
  <p:notesMasterIdLst>
    <p:notesMasterId r:id="rId17"/>
  </p:notesMasterIdLst>
  <p:handoutMasterIdLst>
    <p:handoutMasterId r:id="rId18"/>
  </p:handoutMasterIdLst>
  <p:sldIdLst>
    <p:sldId id="393" r:id="rId6"/>
    <p:sldId id="431" r:id="rId7"/>
    <p:sldId id="365" r:id="rId8"/>
    <p:sldId id="432" r:id="rId9"/>
    <p:sldId id="402" r:id="rId10"/>
    <p:sldId id="407" r:id="rId11"/>
    <p:sldId id="408" r:id="rId12"/>
    <p:sldId id="433" r:id="rId13"/>
    <p:sldId id="404" r:id="rId14"/>
    <p:sldId id="434" r:id="rId15"/>
    <p:sldId id="3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E6"/>
    <a:srgbClr val="A100FF"/>
    <a:srgbClr val="CB99FF"/>
    <a:srgbClr val="008EFF"/>
    <a:srgbClr val="7500C0"/>
    <a:srgbClr val="460073"/>
    <a:srgbClr val="7E00FF"/>
    <a:srgbClr val="E00348"/>
    <a:srgbClr val="FE066D"/>
    <a:srgbClr val="C701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8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10/18/2020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55638" y="4733925"/>
            <a:ext cx="5486400" cy="3600450"/>
          </a:xfrm>
        </p:spPr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160867" y="8813006"/>
            <a:ext cx="3268133" cy="203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Copyright © 2016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5425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55638" y="4733925"/>
            <a:ext cx="5486400" cy="3600450"/>
          </a:xfrm>
        </p:spPr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160867" y="8813006"/>
            <a:ext cx="3268133" cy="203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Copyright © 2016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969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55638" y="4733925"/>
            <a:ext cx="5486400" cy="3600450"/>
          </a:xfrm>
        </p:spPr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160867" y="8813006"/>
            <a:ext cx="3268133" cy="2032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67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Copyright © 2016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0221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C275ECA-24AA-44FA-A986-E5BE7DF92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E8CE95C-CE33-4FC8-AC6D-6D3FD718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3CC7D29A-5D55-4016-A76A-90CC2C35F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C77390-9B64-4F03-9461-1F2810E897D4}" type="slidenum">
              <a:rPr lang="en-US" altLang="en-US" sz="1000" smtClean="0">
                <a:cs typeface="Arial" panose="020B0604020202020204" pitchFamily="34" charset="0"/>
              </a:rPr>
              <a:pPr/>
              <a:t>10</a:t>
            </a:fld>
            <a:endParaRPr lang="en-US" altLang="en-US" sz="1000">
              <a:cs typeface="Arial" panose="020B0604020202020204" pitchFamily="34" charset="0"/>
            </a:endParaRPr>
          </a:p>
        </p:txBody>
      </p:sp>
      <p:sp>
        <p:nvSpPr>
          <p:cNvPr id="68613" name="Date Placeholder 5">
            <a:extLst>
              <a:ext uri="{FF2B5EF4-FFF2-40B4-BE49-F238E27FC236}">
                <a16:creationId xmlns:a16="http://schemas.microsoft.com/office/drawing/2014/main" id="{102E1E14-4B2B-4D45-BF63-6DD3DCE82D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59263" y="0"/>
            <a:ext cx="259715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cs typeface="Arial" panose="020B0604020202020204" pitchFamily="34" charset="0"/>
              </a:rPr>
              <a:t>ADF_2.0_Testing_M02_Intro_to_SDLC.pptx</a:t>
            </a:r>
          </a:p>
        </p:txBody>
      </p:sp>
      <p:sp>
        <p:nvSpPr>
          <p:cNvPr id="68614" name="Header Placeholder 4">
            <a:extLst>
              <a:ext uri="{FF2B5EF4-FFF2-40B4-BE49-F238E27FC236}">
                <a16:creationId xmlns:a16="http://schemas.microsoft.com/office/drawing/2014/main" id="{D41F1ED1-7B9E-43F2-B528-47A73197334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38846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Application Delivery Fundamentals (ADF) 2.0: Testing</a:t>
            </a:r>
          </a:p>
          <a:p>
            <a:pPr eaLnBrk="1" hangingPunct="1"/>
            <a:r>
              <a:rPr lang="en-US" altLang="en-US" sz="1200">
                <a:cs typeface="Arial" panose="020B0604020202020204" pitchFamily="34" charset="0"/>
              </a:rPr>
              <a:t>Module 02: Introduction to Software Development Life Cycle (SDLC)</a:t>
            </a:r>
          </a:p>
        </p:txBody>
      </p:sp>
      <p:sp>
        <p:nvSpPr>
          <p:cNvPr id="68615" name="Footer Placeholder 5">
            <a:extLst>
              <a:ext uri="{FF2B5EF4-FFF2-40B4-BE49-F238E27FC236}">
                <a16:creationId xmlns:a16="http://schemas.microsoft.com/office/drawing/2014/main" id="{661A5334-DBCC-49B6-8D7A-B3C8E6C3AD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4321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Copyright © 2013 Accenture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123583599.jpg">
            <a:extLst>
              <a:ext uri="{FF2B5EF4-FFF2-40B4-BE49-F238E27FC236}">
                <a16:creationId xmlns:a16="http://schemas.microsoft.com/office/drawing/2014/main" id="{7BD70BD9-94FF-43C4-AE99-DEEA71B6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3" y="359083"/>
            <a:ext cx="10970684" cy="605012"/>
          </a:xfrm>
        </p:spPr>
        <p:txBody>
          <a:bodyPr lIns="0" rIns="0"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7988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4941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13239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49349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unit,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3926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764B1-A4D0-4710-8E22-5645507600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19691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For a successful class, please: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1B16C-0FEA-4DCB-8E69-328B4CDC3D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7C258CA-0456-45F5-9CA6-5795AA6DC53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0116" y="1065244"/>
            <a:ext cx="11430883" cy="5402423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06CF-75DD-4A1B-9B01-BDF739C89E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855C29B-7F59-4882-B36E-314A660759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1780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E1405860-43FA-47D0-8EAD-3A6B6AA6B14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27102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081F-CF4E-4842-8B34-CC22D03DBB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351D2-B287-443D-95CC-5DBE83EA91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DB13008-3D2A-4B84-BD4A-D4077C13C6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326B09D9-9119-4F39-B99B-29BAA4210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EFB099-9416-4CC5-93A4-453143F811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513397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80F6A-A93E-4C57-B99C-15A3DB10B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965812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3E71B-8E8B-418C-8C9D-CAADAE88F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E3B53-4A09-42A8-A4D5-D2EAE01B6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562A4-B942-4166-AC75-3BA6998DDD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CAB8-5F02-4F75-91F5-09589A3328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6ADCF-FC62-4011-8E8C-1375176138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4CDAA-6DDA-437C-B0B2-09650C15A6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43B9-9552-4636-AFCD-0124093A9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CA65-5CA2-483C-A340-C1AD6A6F4A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CD83-4406-4180-902C-48C5D0872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75D4A-559F-427F-9C79-14972A35A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003B-BBCA-4650-AF44-BA52EEC3CA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60BC8-7C34-4B80-91CA-6B24230CC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6100-00D7-4EBF-9D59-8390E659A3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EB27-FCD2-4584-A9B5-374ACA0D3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6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33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08" r:id="rId6"/>
    <p:sldLayoutId id="2147483709" r:id="rId7"/>
    <p:sldLayoutId id="2147483710" r:id="rId8"/>
    <p:sldLayoutId id="2147483726" r:id="rId9"/>
    <p:sldLayoutId id="2147483728" r:id="rId10"/>
    <p:sldLayoutId id="2147483768" r:id="rId11"/>
    <p:sldLayoutId id="2147483727" r:id="rId12"/>
    <p:sldLayoutId id="2147483729" r:id="rId13"/>
    <p:sldLayoutId id="2147483763" r:id="rId14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44" r:id="rId2"/>
    <p:sldLayoutId id="2147483741" r:id="rId3"/>
    <p:sldLayoutId id="2147483745" r:id="rId4"/>
    <p:sldLayoutId id="2147483746" r:id="rId5"/>
    <p:sldLayoutId id="2147483748" r:id="rId6"/>
    <p:sldLayoutId id="2147483743" r:id="rId7"/>
    <p:sldLayoutId id="2147483766" r:id="rId8"/>
    <p:sldLayoutId id="2147483758" r:id="rId9"/>
    <p:sldLayoutId id="2147483761" r:id="rId10"/>
    <p:sldLayoutId id="2147483750" r:id="rId11"/>
    <p:sldLayoutId id="2147483765" r:id="rId12"/>
    <p:sldLayoutId id="2147483767" r:id="rId13"/>
    <p:sldLayoutId id="2147483749" r:id="rId14"/>
    <p:sldLayoutId id="2147483754" r:id="rId15"/>
    <p:sldLayoutId id="2147483753" r:id="rId16"/>
    <p:sldLayoutId id="2147483755" r:id="rId17"/>
    <p:sldLayoutId id="2147483752" r:id="rId18"/>
    <p:sldLayoutId id="2147483764" r:id="rId19"/>
    <p:sldLayoutId id="2147483759" r:id="rId20"/>
    <p:sldLayoutId id="2147483760" r:id="rId21"/>
    <p:sldLayoutId id="2147483762" r:id="rId22"/>
    <p:sldLayoutId id="2147483702" r:id="rId23"/>
    <p:sldLayoutId id="2147483757" r:id="rId24"/>
    <p:sldLayoutId id="2147483664" r:id="rId25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ED5-8ADA-4566-A831-B64ADFEF9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354" y="2580777"/>
            <a:ext cx="5950190" cy="2910930"/>
          </a:xfrm>
        </p:spPr>
        <p:txBody>
          <a:bodyPr/>
          <a:lstStyle/>
          <a:p>
            <a:r>
              <a:rPr lang="en-US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58911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Placeholder 1">
            <a:extLst>
              <a:ext uri="{FF2B5EF4-FFF2-40B4-BE49-F238E27FC236}">
                <a16:creationId xmlns:a16="http://schemas.microsoft.com/office/drawing/2014/main" id="{C7865D32-D53B-463F-9CB1-B4A1CE57C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Questions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05DB-FE44-4FB9-AD07-0C664F4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84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364F5B-36C4-4176-A534-1E24EC77F4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 dirty="0"/>
              <a:t>Batch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 dirty="0"/>
              <a:t>Real Time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sz="1200" dirty="0"/>
              <a:t>Batch Vs Real time processing</a:t>
            </a:r>
          </a:p>
        </p:txBody>
      </p:sp>
    </p:spTree>
    <p:extLst>
      <p:ext uri="{BB962C8B-B14F-4D97-AF65-F5344CB8AC3E}">
        <p14:creationId xmlns:p14="http://schemas.microsoft.com/office/powerpoint/2010/main" val="341007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6785" y="858443"/>
          <a:ext cx="1586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2" name="Object 2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6785" y="858443"/>
                        <a:ext cx="1586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5"/>
          <p:cNvSpPr txBox="1">
            <a:spLocks/>
          </p:cNvSpPr>
          <p:nvPr/>
        </p:nvSpPr>
        <p:spPr>
          <a:xfrm>
            <a:off x="9774113" y="5768316"/>
            <a:ext cx="547688" cy="96441"/>
          </a:xfrm>
          <a:prstGeom prst="rect">
            <a:avLst/>
          </a:prstGeom>
        </p:spPr>
        <p:txBody>
          <a:bodyPr vert="horz" wrap="square" lIns="91424" tIns="45712" rIns="0" bIns="45712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r>
              <a:rPr lang="en-US" sz="750" dirty="0">
                <a:solidFill>
                  <a:srgbClr val="778888"/>
                </a:solidFill>
              </a:rPr>
              <a:t>3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371FED-A3FC-4D15-8CC6-968C9DC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2813">
              <a:lnSpc>
                <a:spcPct val="90000"/>
              </a:lnSpc>
              <a:defRPr/>
            </a:pPr>
            <a:r>
              <a:rPr lang="en-US" altLang="en-US" spc="-133" dirty="0">
                <a:cs typeface="Arial" panose="020B0604020202020204" pitchFamily="34" charset="0"/>
              </a:rPr>
              <a:t>Every now and then, almost in every corner of the world….. This happens..!!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27EE5D92-9068-4976-8C9F-FB2DF3A176F5}"/>
              </a:ext>
            </a:extLst>
          </p:cNvPr>
          <p:cNvGrpSpPr>
            <a:grpSpLocks/>
          </p:cNvGrpSpPr>
          <p:nvPr/>
        </p:nvGrpSpPr>
        <p:grpSpPr bwMode="auto">
          <a:xfrm>
            <a:off x="3677264" y="1536086"/>
            <a:ext cx="3429000" cy="841375"/>
            <a:chOff x="2133600" y="1555750"/>
            <a:chExt cx="3429000" cy="841375"/>
          </a:xfrm>
        </p:grpSpPr>
        <p:sp>
          <p:nvSpPr>
            <p:cNvPr id="10" name="Thought Bubble: Cloud 5">
              <a:extLst>
                <a:ext uri="{FF2B5EF4-FFF2-40B4-BE49-F238E27FC236}">
                  <a16:creationId xmlns:a16="http://schemas.microsoft.com/office/drawing/2014/main" id="{5AF8A88B-5002-4FB1-85D2-29A3AB7CB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600" y="1555750"/>
              <a:ext cx="3429000" cy="841375"/>
            </a:xfrm>
            <a:prstGeom prst="cloudCallout">
              <a:avLst>
                <a:gd name="adj1" fmla="val -44088"/>
                <a:gd name="adj2" fmla="val 163662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3BC637F-D7D4-4FF5-8C30-68AF602BB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0938" y="1733550"/>
              <a:ext cx="30607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Hey Bob..! Why everybody prefers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buying products online?</a:t>
              </a:r>
            </a:p>
          </p:txBody>
        </p:sp>
      </p:grpSp>
      <p:grpSp>
        <p:nvGrpSpPr>
          <p:cNvPr id="12" name="Group 3">
            <a:extLst>
              <a:ext uri="{FF2B5EF4-FFF2-40B4-BE49-F238E27FC236}">
                <a16:creationId xmlns:a16="http://schemas.microsoft.com/office/drawing/2014/main" id="{55C6A9D1-C00B-425C-A936-79AEFF60A4F8}"/>
              </a:ext>
            </a:extLst>
          </p:cNvPr>
          <p:cNvGrpSpPr>
            <a:grpSpLocks/>
          </p:cNvGrpSpPr>
          <p:nvPr/>
        </p:nvGrpSpPr>
        <p:grpSpPr bwMode="auto">
          <a:xfrm>
            <a:off x="4972664" y="2377461"/>
            <a:ext cx="3733800" cy="1412875"/>
            <a:chOff x="3429000" y="2397125"/>
            <a:chExt cx="3733800" cy="1412875"/>
          </a:xfrm>
        </p:grpSpPr>
        <p:sp>
          <p:nvSpPr>
            <p:cNvPr id="13" name="Thought Bubble: Cloud 6">
              <a:extLst>
                <a:ext uri="{FF2B5EF4-FFF2-40B4-BE49-F238E27FC236}">
                  <a16:creationId xmlns:a16="http://schemas.microsoft.com/office/drawing/2014/main" id="{424DAE80-8A7F-472B-91EC-56E4E0C5D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0" y="2397125"/>
              <a:ext cx="3733800" cy="1412875"/>
            </a:xfrm>
            <a:prstGeom prst="cloudCallout">
              <a:avLst>
                <a:gd name="adj1" fmla="val 50278"/>
                <a:gd name="adj2" fmla="val 86556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BE89F710-BC51-42E0-AC49-662085F566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288" y="2719388"/>
              <a:ext cx="3144837" cy="738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Tina…! Bcz.. They get so many deals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 and many products are available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 in different categories. </a:t>
              </a:r>
            </a:p>
          </p:txBody>
        </p: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FBB2A8E2-7262-4646-B1DC-289540D60D1B}"/>
              </a:ext>
            </a:extLst>
          </p:cNvPr>
          <p:cNvGrpSpPr>
            <a:grpSpLocks/>
          </p:cNvGrpSpPr>
          <p:nvPr/>
        </p:nvGrpSpPr>
        <p:grpSpPr bwMode="auto">
          <a:xfrm>
            <a:off x="4286864" y="4112599"/>
            <a:ext cx="3962400" cy="1374775"/>
            <a:chOff x="2743200" y="4132263"/>
            <a:chExt cx="3962400" cy="1374775"/>
          </a:xfrm>
        </p:grpSpPr>
        <p:sp>
          <p:nvSpPr>
            <p:cNvPr id="16" name="Thought Bubble: Cloud 9">
              <a:extLst>
                <a:ext uri="{FF2B5EF4-FFF2-40B4-BE49-F238E27FC236}">
                  <a16:creationId xmlns:a16="http://schemas.microsoft.com/office/drawing/2014/main" id="{DCF0EC1F-7B69-456F-9380-5FC2A4BB8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132263"/>
              <a:ext cx="3962400" cy="1374775"/>
            </a:xfrm>
            <a:prstGeom prst="cloudCallout">
              <a:avLst>
                <a:gd name="adj1" fmla="val 62551"/>
                <a:gd name="adj2" fmla="val -15912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77984A08-8FCB-4A9F-8332-002F905044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4063" y="4303713"/>
              <a:ext cx="3010761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Well !.. And also they get 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recommendations based 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on their purchasing behavior and 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product reviews…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28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6785" y="858443"/>
          <a:ext cx="1586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2" name="Object 2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6785" y="858443"/>
                        <a:ext cx="1586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5"/>
          <p:cNvSpPr txBox="1">
            <a:spLocks/>
          </p:cNvSpPr>
          <p:nvPr/>
        </p:nvSpPr>
        <p:spPr>
          <a:xfrm>
            <a:off x="9774113" y="5768316"/>
            <a:ext cx="547688" cy="96441"/>
          </a:xfrm>
          <a:prstGeom prst="rect">
            <a:avLst/>
          </a:prstGeom>
        </p:spPr>
        <p:txBody>
          <a:bodyPr vert="horz" wrap="square" lIns="91424" tIns="45712" rIns="0" bIns="45712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eaLnBrk="1" hangingPunct="1">
              <a:lnSpc>
                <a:spcPct val="100000"/>
              </a:lnSpc>
              <a:defRPr/>
            </a:pPr>
            <a:r>
              <a:rPr lang="en-US" sz="750" dirty="0">
                <a:solidFill>
                  <a:srgbClr val="778888"/>
                </a:solidFill>
              </a:rPr>
              <a:t>3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371FED-A3FC-4D15-8CC6-968C9DC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2813">
              <a:lnSpc>
                <a:spcPct val="90000"/>
              </a:lnSpc>
              <a:defRPr/>
            </a:pPr>
            <a:r>
              <a:rPr lang="en-US" altLang="en-US" spc="-133" dirty="0">
                <a:cs typeface="Arial" panose="020B0604020202020204" pitchFamily="34" charset="0"/>
              </a:rPr>
              <a:t>Every now and then, almost in every corner of the world….. This happens..!!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060FD06-8D8E-4B7C-B6EE-7F1933C7E8B5}"/>
              </a:ext>
            </a:extLst>
          </p:cNvPr>
          <p:cNvGrpSpPr>
            <a:grpSpLocks/>
          </p:cNvGrpSpPr>
          <p:nvPr/>
        </p:nvGrpSpPr>
        <p:grpSpPr bwMode="auto">
          <a:xfrm>
            <a:off x="4611329" y="2086794"/>
            <a:ext cx="3429000" cy="1171575"/>
            <a:chOff x="3200400" y="1193799"/>
            <a:chExt cx="3429000" cy="1171595"/>
          </a:xfrm>
        </p:grpSpPr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2D8077C7-7BD9-422A-99EF-EB0CF846E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1" y="1411288"/>
              <a:ext cx="2895600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Team...! We need to implement the following features in upcoming Great Indian Sale.</a:t>
              </a:r>
              <a:endParaRPr lang="en-US" altLang="en-US" sz="1400">
                <a:solidFill>
                  <a:srgbClr val="3767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" name="Thought Bubble: Cloud 5">
              <a:extLst>
                <a:ext uri="{FF2B5EF4-FFF2-40B4-BE49-F238E27FC236}">
                  <a16:creationId xmlns:a16="http://schemas.microsoft.com/office/drawing/2014/main" id="{00A37D15-0CF3-4B9D-A6F9-AE98E091E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1193799"/>
              <a:ext cx="3429000" cy="1171595"/>
            </a:xfrm>
            <a:prstGeom prst="cloudCallout">
              <a:avLst>
                <a:gd name="adj1" fmla="val 56074"/>
                <a:gd name="adj2" fmla="val 107019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ADAD8BB3-3EFC-4284-BE35-81E075986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529" y="3556819"/>
            <a:ext cx="3505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/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D1094576-7FB6-401A-BD17-FD15D697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929" y="3328219"/>
            <a:ext cx="3733800" cy="160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/>
          </a:p>
        </p:txBody>
      </p:sp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7DDD2086-E20B-4632-A0A2-2B65C4A648C8}"/>
              </a:ext>
            </a:extLst>
          </p:cNvPr>
          <p:cNvSpPr/>
          <p:nvPr/>
        </p:nvSpPr>
        <p:spPr bwMode="auto">
          <a:xfrm rot="21432962">
            <a:off x="3342917" y="3699694"/>
            <a:ext cx="3962400" cy="15240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pricing based on customers purchasing behaviour.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recommendations based on customers purchasing activity.</a:t>
            </a:r>
          </a:p>
        </p:txBody>
      </p:sp>
    </p:spTree>
    <p:extLst>
      <p:ext uri="{BB962C8B-B14F-4D97-AF65-F5344CB8AC3E}">
        <p14:creationId xmlns:p14="http://schemas.microsoft.com/office/powerpoint/2010/main" val="31979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6785" y="858443"/>
          <a:ext cx="1586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2" name="Object 2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6785" y="858443"/>
                        <a:ext cx="1586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75371FED-A3FC-4D15-8CC6-968C9DC2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2813">
              <a:lnSpc>
                <a:spcPct val="90000"/>
              </a:lnSpc>
              <a:defRPr/>
            </a:pPr>
            <a:r>
              <a:rPr lang="en-US" altLang="en-US" spc="-133" dirty="0">
                <a:cs typeface="Arial" panose="020B0604020202020204" pitchFamily="34" charset="0"/>
              </a:rPr>
              <a:t>At the same time…. In an eCommerce application development &amp; analytics team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E0E8AC-9738-4EE4-AC95-2DF1C9878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3010868-5C90-4560-A03B-16F10EDC4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9329" y="3373536"/>
            <a:ext cx="3505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9D55F934-BD24-42B2-ADC6-DC2390340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729" y="3144936"/>
            <a:ext cx="3733800" cy="1600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/>
          </a:p>
        </p:txBody>
      </p:sp>
      <p:grpSp>
        <p:nvGrpSpPr>
          <p:cNvPr id="13" name="Group 9">
            <a:extLst>
              <a:ext uri="{FF2B5EF4-FFF2-40B4-BE49-F238E27FC236}">
                <a16:creationId xmlns:a16="http://schemas.microsoft.com/office/drawing/2014/main" id="{DB99167D-B4CA-4B30-B1BB-4AFAF174FB0E}"/>
              </a:ext>
            </a:extLst>
          </p:cNvPr>
          <p:cNvGrpSpPr>
            <a:grpSpLocks/>
          </p:cNvGrpSpPr>
          <p:nvPr/>
        </p:nvGrpSpPr>
        <p:grpSpPr bwMode="auto">
          <a:xfrm>
            <a:off x="5068529" y="2001936"/>
            <a:ext cx="3200400" cy="1143000"/>
            <a:chOff x="3200400" y="1193800"/>
            <a:chExt cx="3429000" cy="914400"/>
          </a:xfrm>
        </p:grpSpPr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42F4AAEB-CC60-4EFC-9D89-ABE520F68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6973" y="1411288"/>
              <a:ext cx="2939145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Then.. We need to find an 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alternative processing methodology</a:t>
              </a:r>
            </a:p>
          </p:txBody>
        </p:sp>
        <p:sp>
          <p:nvSpPr>
            <p:cNvPr id="15" name="Thought Bubble: Cloud 5">
              <a:extLst>
                <a:ext uri="{FF2B5EF4-FFF2-40B4-BE49-F238E27FC236}">
                  <a16:creationId xmlns:a16="http://schemas.microsoft.com/office/drawing/2014/main" id="{8FFA031F-2D09-47EF-A6F6-B039570C3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0400" y="1193800"/>
              <a:ext cx="3429000" cy="914400"/>
            </a:xfrm>
            <a:prstGeom prst="cloudCallout">
              <a:avLst>
                <a:gd name="adj1" fmla="val 56074"/>
                <a:gd name="adj2" fmla="val 107019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</p:grpSp>
      <p:grpSp>
        <p:nvGrpSpPr>
          <p:cNvPr id="16" name="Group 12">
            <a:extLst>
              <a:ext uri="{FF2B5EF4-FFF2-40B4-BE49-F238E27FC236}">
                <a16:creationId xmlns:a16="http://schemas.microsoft.com/office/drawing/2014/main" id="{CE4129DC-3966-4FD4-90A4-18E7EAD66E15}"/>
              </a:ext>
            </a:extLst>
          </p:cNvPr>
          <p:cNvGrpSpPr>
            <a:grpSpLocks/>
          </p:cNvGrpSpPr>
          <p:nvPr/>
        </p:nvGrpSpPr>
        <p:grpSpPr bwMode="auto">
          <a:xfrm>
            <a:off x="2739667" y="2943324"/>
            <a:ext cx="3209925" cy="1374775"/>
            <a:chOff x="1524000" y="2030413"/>
            <a:chExt cx="3209925" cy="1374775"/>
          </a:xfrm>
        </p:grpSpPr>
        <p:sp>
          <p:nvSpPr>
            <p:cNvPr id="17" name="Thought Bubble: Cloud 9">
              <a:extLst>
                <a:ext uri="{FF2B5EF4-FFF2-40B4-BE49-F238E27FC236}">
                  <a16:creationId xmlns:a16="http://schemas.microsoft.com/office/drawing/2014/main" id="{126B8DE0-A3E3-478D-9251-3FAE1EB4E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2030413"/>
              <a:ext cx="3048000" cy="1374775"/>
            </a:xfrm>
            <a:prstGeom prst="cloudCallout">
              <a:avLst>
                <a:gd name="adj1" fmla="val -63111"/>
                <a:gd name="adj2" fmla="val 78949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961DF709-75E2-4838-BDA9-18F64FE556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5313" y="2295525"/>
              <a:ext cx="2868612" cy="95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Yes.. We need to do the  processing in real time rather storing the data and then process after some time</a:t>
              </a:r>
            </a:p>
          </p:txBody>
        </p: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1F5471FD-4C6F-4E74-B561-FDBA11EDB9AF}"/>
              </a:ext>
            </a:extLst>
          </p:cNvPr>
          <p:cNvGrpSpPr>
            <a:grpSpLocks/>
          </p:cNvGrpSpPr>
          <p:nvPr/>
        </p:nvGrpSpPr>
        <p:grpSpPr bwMode="auto">
          <a:xfrm>
            <a:off x="3849329" y="4286349"/>
            <a:ext cx="3463925" cy="1173162"/>
            <a:chOff x="2438400" y="3378200"/>
            <a:chExt cx="3463925" cy="1173163"/>
          </a:xfrm>
        </p:grpSpPr>
        <p:sp>
          <p:nvSpPr>
            <p:cNvPr id="20" name="Thought Bubble: Cloud 9">
              <a:extLst>
                <a:ext uri="{FF2B5EF4-FFF2-40B4-BE49-F238E27FC236}">
                  <a16:creationId xmlns:a16="http://schemas.microsoft.com/office/drawing/2014/main" id="{C2B7C67F-A382-4702-A654-8303C4C84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3378200"/>
              <a:ext cx="3429000" cy="1173163"/>
            </a:xfrm>
            <a:prstGeom prst="cloudCallout">
              <a:avLst>
                <a:gd name="adj1" fmla="val -69282"/>
                <a:gd name="adj2" fmla="val 41435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AFB560DE-8134-4247-9074-A63BE0030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813" y="3565525"/>
              <a:ext cx="3211512" cy="95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I understand.. Then our application 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should be very faster &amp; dynamic to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decide deals and prices based </a:t>
              </a:r>
            </a:p>
            <a:p>
              <a:r>
                <a:rPr lang="en-US" altLang="en-US" sz="1400">
                  <a:solidFill>
                    <a:srgbClr val="3767FF"/>
                  </a:solidFill>
                  <a:latin typeface="Comic Sans MS" panose="030F0702030302020204" pitchFamily="66" charset="0"/>
                </a:rPr>
                <a:t>    on streaming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11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dirty="0"/>
              <a:t>Looking at the scenario, what is required?</a:t>
            </a:r>
            <a:endParaRPr lang="en-US" dirty="0"/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4BAD8ED0-A602-4D1B-A2EA-F50A37EEAD97}"/>
              </a:ext>
            </a:extLst>
          </p:cNvPr>
          <p:cNvGrpSpPr>
            <a:grpSpLocks/>
          </p:cNvGrpSpPr>
          <p:nvPr/>
        </p:nvGrpSpPr>
        <p:grpSpPr bwMode="auto">
          <a:xfrm>
            <a:off x="6346467" y="1564762"/>
            <a:ext cx="4594225" cy="1041400"/>
            <a:chOff x="4173351" y="1682750"/>
            <a:chExt cx="4594411" cy="1041399"/>
          </a:xfrm>
        </p:grpSpPr>
        <p:grpSp>
          <p:nvGrpSpPr>
            <p:cNvPr id="12" name="Group 4">
              <a:extLst>
                <a:ext uri="{FF2B5EF4-FFF2-40B4-BE49-F238E27FC236}">
                  <a16:creationId xmlns:a16="http://schemas.microsoft.com/office/drawing/2014/main" id="{233BACBB-4D96-4D54-98C2-ED851F7621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97202" y="1682750"/>
              <a:ext cx="2770560" cy="831850"/>
              <a:chOff x="5997202" y="1682750"/>
              <a:chExt cx="2770560" cy="831850"/>
            </a:xfrm>
          </p:grpSpPr>
          <p:pic>
            <p:nvPicPr>
              <p:cNvPr id="18" name="Picture 6">
                <a:extLst>
                  <a:ext uri="{FF2B5EF4-FFF2-40B4-BE49-F238E27FC236}">
                    <a16:creationId xmlns:a16="http://schemas.microsoft.com/office/drawing/2014/main" id="{4DF05C8D-5F0B-4416-8F09-93D1CF7D39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7202" y="1682750"/>
                <a:ext cx="2770560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id="{E9FDB57E-9E9A-497A-A834-70330BDDE3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00763" y="1694509"/>
                <a:ext cx="2666999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100"/>
                  <a:t>Login ID : C003, Location : Bangalore</a:t>
                </a:r>
              </a:p>
              <a:p>
                <a:r>
                  <a:rPr lang="en-US" altLang="en-US" sz="1100"/>
                  <a:t>Search Page: Data Analytics books</a:t>
                </a:r>
              </a:p>
              <a:p>
                <a:r>
                  <a:rPr lang="en-US" altLang="en-US" sz="1100"/>
                  <a:t>Time: 16:23:45.34, device : mobile</a:t>
                </a:r>
              </a:p>
              <a:p>
                <a:r>
                  <a:rPr lang="en-US" altLang="en-US" sz="1100"/>
                  <a:t>IP: 10.0.12,13 …………</a:t>
                </a:r>
              </a:p>
            </p:txBody>
          </p:sp>
        </p:grpSp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55689D0A-808D-4F36-B0C5-C422497342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3351" y="1702989"/>
              <a:ext cx="1674999" cy="1021160"/>
              <a:chOff x="4173351" y="1702989"/>
              <a:chExt cx="1674999" cy="1021160"/>
            </a:xfrm>
          </p:grpSpPr>
          <p:sp>
            <p:nvSpPr>
              <p:cNvPr id="14" name="Arrow: Right 15">
                <a:extLst>
                  <a:ext uri="{FF2B5EF4-FFF2-40B4-BE49-F238E27FC236}">
                    <a16:creationId xmlns:a16="http://schemas.microsoft.com/office/drawing/2014/main" id="{AD50F04B-9277-4299-8E25-2EF7B68D8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3351" y="2014537"/>
                <a:ext cx="1674999" cy="228201"/>
              </a:xfrm>
              <a:prstGeom prst="rightArrow">
                <a:avLst>
                  <a:gd name="adj1" fmla="val 50000"/>
                  <a:gd name="adj2" fmla="val 50429"/>
                </a:avLst>
              </a:prstGeom>
              <a:noFill/>
              <a:ln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>
                <a:lvl1pPr marL="342900" indent="-3429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chemeClr val="tx1"/>
                  </a:buClr>
                  <a:buFontTx/>
                  <a:buChar char="•"/>
                </a:pPr>
                <a:endParaRPr lang="en-US" altLang="en-US"/>
              </a:p>
            </p:txBody>
          </p:sp>
          <p:sp>
            <p:nvSpPr>
              <p:cNvPr id="15" name="TextBox 16">
                <a:extLst>
                  <a:ext uri="{FF2B5EF4-FFF2-40B4-BE49-F238E27FC236}">
                    <a16:creationId xmlns:a16="http://schemas.microsoft.com/office/drawing/2014/main" id="{2BF055BD-FB84-47AA-834D-A1F7B58C1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2763" y="1702989"/>
                <a:ext cx="1525587" cy="246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000"/>
                  <a:t>From Shopping website</a:t>
                </a:r>
              </a:p>
            </p:txBody>
          </p:sp>
          <p:sp>
            <p:nvSpPr>
              <p:cNvPr id="16" name="Oval 21">
                <a:extLst>
                  <a:ext uri="{FF2B5EF4-FFF2-40B4-BE49-F238E27FC236}">
                    <a16:creationId xmlns:a16="http://schemas.microsoft.com/office/drawing/2014/main" id="{1C0736B3-AD89-405F-AACB-28198776F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4400" y="2255042"/>
                <a:ext cx="533400" cy="392113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>
                <a:lvl1pPr marL="342900" indent="-3429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chemeClr val="tx1"/>
                  </a:buClr>
                  <a:buFontTx/>
                  <a:buChar char="•"/>
                </a:pPr>
                <a:endParaRPr lang="en-US" altLang="en-US"/>
              </a:p>
            </p:txBody>
          </p:sp>
          <p:sp>
            <p:nvSpPr>
              <p:cNvPr id="17" name="TextBox 22">
                <a:extLst>
                  <a:ext uri="{FF2B5EF4-FFF2-40B4-BE49-F238E27FC236}">
                    <a16:creationId xmlns:a16="http://schemas.microsoft.com/office/drawing/2014/main" id="{76933C5D-974F-446C-85E8-978394E173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99806" y="2200274"/>
                <a:ext cx="3841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/>
                  <a:t>1</a:t>
                </a:r>
              </a:p>
            </p:txBody>
          </p:sp>
        </p:grpSp>
      </p:grpSp>
      <p:sp>
        <p:nvSpPr>
          <p:cNvPr id="20" name="Arrow: Down 13">
            <a:extLst>
              <a:ext uri="{FF2B5EF4-FFF2-40B4-BE49-F238E27FC236}">
                <a16:creationId xmlns:a16="http://schemas.microsoft.com/office/drawing/2014/main" id="{05945A9F-97E6-4881-99F6-45917DF6D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9704" y="2396612"/>
            <a:ext cx="174625" cy="874713"/>
          </a:xfrm>
          <a:prstGeom prst="downArrow">
            <a:avLst>
              <a:gd name="adj1" fmla="val 50000"/>
              <a:gd name="adj2" fmla="val 50184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26536050-28D3-4A42-A8BC-BBB3BC26F153}"/>
              </a:ext>
            </a:extLst>
          </p:cNvPr>
          <p:cNvGrpSpPr>
            <a:grpSpLocks/>
          </p:cNvGrpSpPr>
          <p:nvPr/>
        </p:nvGrpSpPr>
        <p:grpSpPr bwMode="auto">
          <a:xfrm>
            <a:off x="7430729" y="3277675"/>
            <a:ext cx="3421063" cy="1371600"/>
            <a:chOff x="5257800" y="3395663"/>
            <a:chExt cx="3421062" cy="1371600"/>
          </a:xfrm>
        </p:grpSpPr>
        <p:sp>
          <p:nvSpPr>
            <p:cNvPr id="22" name="Rectangle: Rounded Corners 8">
              <a:extLst>
                <a:ext uri="{FF2B5EF4-FFF2-40B4-BE49-F238E27FC236}">
                  <a16:creationId xmlns:a16="http://schemas.microsoft.com/office/drawing/2014/main" id="{A9F0ECCB-9920-4DC3-9188-199EAF1B5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3395663"/>
              <a:ext cx="2752725" cy="1371600"/>
            </a:xfrm>
            <a:prstGeom prst="roundRect">
              <a:avLst>
                <a:gd name="adj" fmla="val 16667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F4FA7F3D-51D9-4C29-8461-AD17C2E51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548063"/>
              <a:ext cx="2752725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 b="1"/>
                <a:t>Application to decide the </a:t>
              </a:r>
            </a:p>
            <a:p>
              <a:r>
                <a:rPr lang="en-US" altLang="en-US" sz="1600" b="1"/>
                <a:t>price of books based on </a:t>
              </a:r>
            </a:p>
            <a:p>
              <a:r>
                <a:rPr lang="en-US" altLang="en-US" sz="1600" b="1"/>
                <a:t>customer logs and</a:t>
              </a:r>
            </a:p>
            <a:p>
              <a:r>
                <a:rPr lang="en-US" altLang="en-US" sz="1600" b="1"/>
                <a:t>previous search activities</a:t>
              </a:r>
            </a:p>
          </p:txBody>
        </p:sp>
        <p:grpSp>
          <p:nvGrpSpPr>
            <p:cNvPr id="24" name="Group 9">
              <a:extLst>
                <a:ext uri="{FF2B5EF4-FFF2-40B4-BE49-F238E27FC236}">
                  <a16:creationId xmlns:a16="http://schemas.microsoft.com/office/drawing/2014/main" id="{1116C77C-4153-4225-AB7C-D2B2AFB056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45462" y="3819525"/>
              <a:ext cx="533400" cy="523875"/>
              <a:chOff x="7434263" y="2633663"/>
              <a:chExt cx="533400" cy="523875"/>
            </a:xfrm>
          </p:grpSpPr>
          <p:sp>
            <p:nvSpPr>
              <p:cNvPr id="25" name="Oval 23">
                <a:extLst>
                  <a:ext uri="{FF2B5EF4-FFF2-40B4-BE49-F238E27FC236}">
                    <a16:creationId xmlns:a16="http://schemas.microsoft.com/office/drawing/2014/main" id="{24D3EE9F-F6BB-4180-ADE2-181520028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34263" y="2709863"/>
                <a:ext cx="533400" cy="392112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>
                <a:lvl1pPr marL="342900" indent="-3429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chemeClr val="tx1"/>
                  </a:buClr>
                  <a:buFontTx/>
                  <a:buChar char="•"/>
                </a:pPr>
                <a:endParaRPr lang="en-US" altLang="en-US"/>
              </a:p>
            </p:txBody>
          </p:sp>
          <p:sp>
            <p:nvSpPr>
              <p:cNvPr id="26" name="TextBox 24">
                <a:extLst>
                  <a:ext uri="{FF2B5EF4-FFF2-40B4-BE49-F238E27FC236}">
                    <a16:creationId xmlns:a16="http://schemas.microsoft.com/office/drawing/2014/main" id="{1DBD6B51-D847-4F32-8B14-88B6ED2D4E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08875" y="2633663"/>
                <a:ext cx="3841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/>
                  <a:t>2</a:t>
                </a:r>
              </a:p>
            </p:txBody>
          </p:sp>
        </p:grpSp>
      </p:grpSp>
      <p:grpSp>
        <p:nvGrpSpPr>
          <p:cNvPr id="27" name="Group 10">
            <a:extLst>
              <a:ext uri="{FF2B5EF4-FFF2-40B4-BE49-F238E27FC236}">
                <a16:creationId xmlns:a16="http://schemas.microsoft.com/office/drawing/2014/main" id="{A5EC82DF-6E0F-4E5A-BDEB-02E2068F6D15}"/>
              </a:ext>
            </a:extLst>
          </p:cNvPr>
          <p:cNvGrpSpPr>
            <a:grpSpLocks/>
          </p:cNvGrpSpPr>
          <p:nvPr/>
        </p:nvGrpSpPr>
        <p:grpSpPr bwMode="auto">
          <a:xfrm>
            <a:off x="8054617" y="4652450"/>
            <a:ext cx="2905125" cy="1708150"/>
            <a:chOff x="5881688" y="4770438"/>
            <a:chExt cx="2905125" cy="1708150"/>
          </a:xfrm>
        </p:grpSpPr>
        <p:pic>
          <p:nvPicPr>
            <p:cNvPr id="28" name="Picture 10">
              <a:extLst>
                <a:ext uri="{FF2B5EF4-FFF2-40B4-BE49-F238E27FC236}">
                  <a16:creationId xmlns:a16="http://schemas.microsoft.com/office/drawing/2014/main" id="{5142D50C-458C-44C8-AAC0-553F649BD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1688" y="5648325"/>
              <a:ext cx="2905125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867185A9-D0DF-4D36-90AC-04322DDED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734050"/>
              <a:ext cx="2843213" cy="739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400"/>
                <a:t>Previous activity logs of customer</a:t>
              </a:r>
            </a:p>
            <a:p>
              <a:r>
                <a:rPr lang="en-US" altLang="en-US" sz="1400"/>
                <a:t>C003 stored in HDFS or</a:t>
              </a:r>
            </a:p>
            <a:p>
              <a:r>
                <a:rPr lang="en-US" altLang="en-US" sz="1400"/>
                <a:t> Local FS or any other storage</a:t>
              </a:r>
            </a:p>
          </p:txBody>
        </p:sp>
        <p:sp>
          <p:nvSpPr>
            <p:cNvPr id="30" name="Arrow: Down 14">
              <a:extLst>
                <a:ext uri="{FF2B5EF4-FFF2-40B4-BE49-F238E27FC236}">
                  <a16:creationId xmlns:a16="http://schemas.microsoft.com/office/drawing/2014/main" id="{61B7AAC0-FC1F-45B5-9466-516D131FF2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216775" y="4770438"/>
              <a:ext cx="174625" cy="877887"/>
            </a:xfrm>
            <a:prstGeom prst="downArrow">
              <a:avLst>
                <a:gd name="adj1" fmla="val 50000"/>
                <a:gd name="adj2" fmla="val 50273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</p:grpSp>
      <p:grpSp>
        <p:nvGrpSpPr>
          <p:cNvPr id="31" name="Group 8">
            <a:extLst>
              <a:ext uri="{FF2B5EF4-FFF2-40B4-BE49-F238E27FC236}">
                <a16:creationId xmlns:a16="http://schemas.microsoft.com/office/drawing/2014/main" id="{111E8597-6755-4637-AE05-2E3510709774}"/>
              </a:ext>
            </a:extLst>
          </p:cNvPr>
          <p:cNvGrpSpPr>
            <a:grpSpLocks/>
          </p:cNvGrpSpPr>
          <p:nvPr/>
        </p:nvGrpSpPr>
        <p:grpSpPr bwMode="auto">
          <a:xfrm>
            <a:off x="2731729" y="3450712"/>
            <a:ext cx="4699000" cy="1416050"/>
            <a:chOff x="558800" y="3568700"/>
            <a:chExt cx="4699000" cy="1415395"/>
          </a:xfrm>
        </p:grpSpPr>
        <p:sp>
          <p:nvSpPr>
            <p:cNvPr id="32" name="Arrow: Right 17">
              <a:extLst>
                <a:ext uri="{FF2B5EF4-FFF2-40B4-BE49-F238E27FC236}">
                  <a16:creationId xmlns:a16="http://schemas.microsoft.com/office/drawing/2014/main" id="{1A5B80B0-4E03-4624-B783-CBF96B51577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886200" y="4370388"/>
              <a:ext cx="1371600" cy="125412"/>
            </a:xfrm>
            <a:prstGeom prst="rightArrow">
              <a:avLst>
                <a:gd name="adj1" fmla="val 50000"/>
                <a:gd name="adj2" fmla="val 50076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33" name="Rectangle 18">
              <a:extLst>
                <a:ext uri="{FF2B5EF4-FFF2-40B4-BE49-F238E27FC236}">
                  <a16:creationId xmlns:a16="http://schemas.microsoft.com/office/drawing/2014/main" id="{08FFB91A-5F2D-47D4-A52B-06A8748DE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800" y="4102100"/>
              <a:ext cx="3327400" cy="685800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</a:pPr>
              <a:r>
                <a:rPr lang="en-US" altLang="en-US" sz="1200"/>
                <a:t>Big Data Analytics : </a:t>
              </a:r>
              <a:r>
                <a:rPr lang="en-US" altLang="en-US" sz="1200">
                  <a:solidFill>
                    <a:srgbClr val="FF0000"/>
                  </a:solidFill>
                </a:rPr>
                <a:t>566 (15 % off)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</a:pPr>
              <a:r>
                <a:rPr lang="en-US" altLang="en-US" sz="1200"/>
                <a:t>Machine Learning for Big Data : </a:t>
              </a:r>
              <a:r>
                <a:rPr lang="en-US" altLang="en-US" sz="1200">
                  <a:solidFill>
                    <a:srgbClr val="FF0000"/>
                  </a:solidFill>
                </a:rPr>
                <a:t>449 (43% off)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</a:pPr>
              <a:r>
                <a:rPr lang="en-US" altLang="en-US" sz="1200"/>
                <a:t>Introduction to data science : </a:t>
              </a:r>
              <a:r>
                <a:rPr lang="en-US" altLang="en-US" sz="1200">
                  <a:solidFill>
                    <a:srgbClr val="FF0000"/>
                  </a:solidFill>
                </a:rPr>
                <a:t>687 (12% off)</a:t>
              </a:r>
            </a:p>
          </p:txBody>
        </p:sp>
        <p:sp>
          <p:nvSpPr>
            <p:cNvPr id="34" name="Arrow: Down 19">
              <a:extLst>
                <a:ext uri="{FF2B5EF4-FFF2-40B4-BE49-F238E27FC236}">
                  <a16:creationId xmlns:a16="http://schemas.microsoft.com/office/drawing/2014/main" id="{719D4494-9134-43EF-B557-6361DC99D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009775" y="3568700"/>
              <a:ext cx="125413" cy="533400"/>
            </a:xfrm>
            <a:prstGeom prst="downArrow">
              <a:avLst>
                <a:gd name="adj1" fmla="val 50000"/>
                <a:gd name="adj2" fmla="val 49955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19A7D126-A24D-418A-8CE9-89061822B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5175" y="3759200"/>
              <a:ext cx="1817688" cy="26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100"/>
                <a:t>Update price in webpages</a:t>
              </a:r>
            </a:p>
          </p:txBody>
        </p:sp>
        <p:sp>
          <p:nvSpPr>
            <p:cNvPr id="36" name="Oval 27">
              <a:extLst>
                <a:ext uri="{FF2B5EF4-FFF2-40B4-BE49-F238E27FC236}">
                  <a16:creationId xmlns:a16="http://schemas.microsoft.com/office/drawing/2014/main" id="{D1DA7F0B-7E2E-4739-AE1E-7191520FA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763" y="4537075"/>
              <a:ext cx="533400" cy="392113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37" name="TextBox 28">
              <a:extLst>
                <a:ext uri="{FF2B5EF4-FFF2-40B4-BE49-F238E27FC236}">
                  <a16:creationId xmlns:a16="http://schemas.microsoft.com/office/drawing/2014/main" id="{239D940A-37EF-4727-B743-69405A8CD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375" y="4460875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3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87300D3-0234-4FF3-949D-1659725A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371" y="1131804"/>
            <a:ext cx="3924300" cy="219075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0710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done so far ?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93DD8737-2EFF-4E93-BCEF-EAAD7CE6D1B8}"/>
              </a:ext>
            </a:extLst>
          </p:cNvPr>
          <p:cNvGrpSpPr>
            <a:grpSpLocks/>
          </p:cNvGrpSpPr>
          <p:nvPr/>
        </p:nvGrpSpPr>
        <p:grpSpPr bwMode="auto">
          <a:xfrm>
            <a:off x="1305540" y="1499420"/>
            <a:ext cx="2905125" cy="1262063"/>
            <a:chOff x="371475" y="1676400"/>
            <a:chExt cx="2905125" cy="1262063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1CC85A62-C953-45B7-9DA4-F3F0E03C9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5" y="1676400"/>
              <a:ext cx="290512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069FF4C8-96B0-4F96-8727-A09323E22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1676400"/>
              <a:ext cx="2743200" cy="1262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Login ID : C003, Location : Bangalore</a:t>
              </a:r>
            </a:p>
            <a:p>
              <a:r>
                <a:rPr lang="en-US" altLang="en-US" sz="1200"/>
                <a:t>Search Page: Data Analytics books</a:t>
              </a:r>
            </a:p>
            <a:p>
              <a:r>
                <a:rPr lang="en-US" altLang="en-US" sz="1200"/>
                <a:t>Time: 16:23:45.34, device : mobile</a:t>
              </a:r>
            </a:p>
            <a:p>
              <a:r>
                <a:rPr lang="en-US" altLang="en-US" sz="1200"/>
                <a:t>IP: 10.0.12.13 …………………………</a:t>
              </a:r>
            </a:p>
            <a:p>
              <a:endParaRPr lang="en-US" altLang="en-US"/>
            </a:p>
          </p:txBody>
        </p:sp>
      </p:grpSp>
      <p:grpSp>
        <p:nvGrpSpPr>
          <p:cNvPr id="16" name="Group 3">
            <a:extLst>
              <a:ext uri="{FF2B5EF4-FFF2-40B4-BE49-F238E27FC236}">
                <a16:creationId xmlns:a16="http://schemas.microsoft.com/office/drawing/2014/main" id="{B9C20FE2-C211-47AF-BC6E-C5CB07D98A53}"/>
              </a:ext>
            </a:extLst>
          </p:cNvPr>
          <p:cNvGrpSpPr>
            <a:grpSpLocks/>
          </p:cNvGrpSpPr>
          <p:nvPr/>
        </p:nvGrpSpPr>
        <p:grpSpPr bwMode="auto">
          <a:xfrm>
            <a:off x="1305540" y="2761483"/>
            <a:ext cx="2955925" cy="846137"/>
            <a:chOff x="371475" y="2938463"/>
            <a:chExt cx="2955925" cy="846137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A2C7F06C-4861-46B2-8D58-90DD9B1F2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475" y="2938463"/>
              <a:ext cx="2905125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F01EE38F-7DAA-4BBB-A8C9-69F3DD7A6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952750"/>
              <a:ext cx="2794000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200"/>
                <a:t>Login ID : C007, Location : Hyderabad</a:t>
              </a:r>
            </a:p>
            <a:p>
              <a:r>
                <a:rPr lang="en-US" altLang="en-US" sz="1200"/>
                <a:t>Search Page: Electronics</a:t>
              </a:r>
            </a:p>
            <a:p>
              <a:r>
                <a:rPr lang="en-US" altLang="en-US" sz="1200"/>
                <a:t>Time: 19:23:45.34, device : desktop</a:t>
              </a:r>
            </a:p>
            <a:p>
              <a:r>
                <a:rPr lang="en-US" altLang="en-US" sz="1200"/>
                <a:t>IP: 10.0.10.3 …………………………</a:t>
              </a:r>
            </a:p>
          </p:txBody>
        </p: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4D86AA8E-9B61-416F-B434-C217BCC4FBAA}"/>
              </a:ext>
            </a:extLst>
          </p:cNvPr>
          <p:cNvGrpSpPr>
            <a:grpSpLocks/>
          </p:cNvGrpSpPr>
          <p:nvPr/>
        </p:nvGrpSpPr>
        <p:grpSpPr bwMode="auto">
          <a:xfrm>
            <a:off x="4161453" y="1786758"/>
            <a:ext cx="1725612" cy="1400175"/>
            <a:chOff x="3227388" y="1963738"/>
            <a:chExt cx="1725612" cy="1400175"/>
          </a:xfrm>
        </p:grpSpPr>
        <p:sp>
          <p:nvSpPr>
            <p:cNvPr id="20" name="Arrow: Right 13">
              <a:extLst>
                <a:ext uri="{FF2B5EF4-FFF2-40B4-BE49-F238E27FC236}">
                  <a16:creationId xmlns:a16="http://schemas.microsoft.com/office/drawing/2014/main" id="{D2944C94-147C-47CF-9B3F-75FAF1D0E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600" y="1963738"/>
              <a:ext cx="1676400" cy="171450"/>
            </a:xfrm>
            <a:prstGeom prst="rightArrow">
              <a:avLst>
                <a:gd name="adj1" fmla="val 50000"/>
                <a:gd name="adj2" fmla="val 49794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21" name="Arrow: Right 14">
              <a:extLst>
                <a:ext uri="{FF2B5EF4-FFF2-40B4-BE49-F238E27FC236}">
                  <a16:creationId xmlns:a16="http://schemas.microsoft.com/office/drawing/2014/main" id="{9315E6C1-6976-4DE9-B587-9FCE61F93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3425" y="3192463"/>
              <a:ext cx="1676400" cy="171450"/>
            </a:xfrm>
            <a:prstGeom prst="rightArrow">
              <a:avLst>
                <a:gd name="adj1" fmla="val 50000"/>
                <a:gd name="adj2" fmla="val 49794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E8A391AC-322E-44C5-9B96-68E412468C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7388" y="2217738"/>
              <a:ext cx="1714500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/>
                <a:t>Logs </a:t>
              </a:r>
            </a:p>
            <a:p>
              <a:pPr algn="ctr"/>
              <a:r>
                <a:rPr lang="en-US" altLang="en-US" sz="1600"/>
                <a:t>and</a:t>
              </a:r>
            </a:p>
            <a:p>
              <a:pPr algn="ctr"/>
              <a:r>
                <a:rPr lang="en-US" altLang="en-US" sz="1600"/>
                <a:t>customer activity</a:t>
              </a:r>
            </a:p>
          </p:txBody>
        </p:sp>
      </p:grpSp>
      <p:sp>
        <p:nvSpPr>
          <p:cNvPr id="23" name="Arrow: Right 20">
            <a:extLst>
              <a:ext uri="{FF2B5EF4-FFF2-40B4-BE49-F238E27FC236}">
                <a16:creationId xmlns:a16="http://schemas.microsoft.com/office/drawing/2014/main" id="{684F5981-36DA-4D93-8D47-64EC657E9EE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08672" y="4038626"/>
            <a:ext cx="660400" cy="153987"/>
          </a:xfrm>
          <a:prstGeom prst="rightArrow">
            <a:avLst>
              <a:gd name="adj1" fmla="val 50000"/>
              <a:gd name="adj2" fmla="val 50094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/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40E3C2F7-F6D1-4E50-B763-79EEBA243B2E}"/>
              </a:ext>
            </a:extLst>
          </p:cNvPr>
          <p:cNvGrpSpPr>
            <a:grpSpLocks/>
          </p:cNvGrpSpPr>
          <p:nvPr/>
        </p:nvGrpSpPr>
        <p:grpSpPr bwMode="auto">
          <a:xfrm>
            <a:off x="6041053" y="4460108"/>
            <a:ext cx="3581400" cy="1647825"/>
            <a:chOff x="5107781" y="4637088"/>
            <a:chExt cx="3581400" cy="1648382"/>
          </a:xfrm>
        </p:grpSpPr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1A549C16-14D6-4F6A-8037-558B14790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5763" y="4637088"/>
              <a:ext cx="2487612" cy="1138237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A41CB4E-2F2A-496F-B855-DE7809191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7781" y="5946916"/>
              <a:ext cx="358140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latin typeface="Algerian" panose="04020705040A02060702" pitchFamily="82" charset="0"/>
                </a:rPr>
                <a:t>           MAP REDUCE PROGRAMS</a:t>
              </a:r>
            </a:p>
          </p:txBody>
        </p:sp>
        <p:sp>
          <p:nvSpPr>
            <p:cNvPr id="27" name="TextBox 24">
              <a:extLst>
                <a:ext uri="{FF2B5EF4-FFF2-40B4-BE49-F238E27FC236}">
                  <a16:creationId xmlns:a16="http://schemas.microsoft.com/office/drawing/2014/main" id="{B61DC950-FAAF-4C70-A9BD-130CA3B59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7623" y="4852263"/>
              <a:ext cx="170237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>
                  <a:solidFill>
                    <a:srgbClr val="993300"/>
                  </a:solidFill>
                  <a:latin typeface="Algerian" panose="04020705040A02060702" pitchFamily="82" charset="0"/>
                </a:rPr>
                <a:t>BATCH PROCESSING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0B714EE-27C5-47F4-A3F3-1E54B9C766E7}"/>
              </a:ext>
            </a:extLst>
          </p:cNvPr>
          <p:cNvGrpSpPr>
            <a:grpSpLocks/>
          </p:cNvGrpSpPr>
          <p:nvPr/>
        </p:nvGrpSpPr>
        <p:grpSpPr bwMode="auto">
          <a:xfrm>
            <a:off x="6686373" y="900670"/>
            <a:ext cx="3733800" cy="2693988"/>
            <a:chOff x="4953000" y="1295400"/>
            <a:chExt cx="3733800" cy="269398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B9D4D6-C0D0-469F-9A59-0113389C7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1295400"/>
              <a:ext cx="2628900" cy="174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57446F-A9D3-44F5-A39C-0DE1A59B0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588" y="2443163"/>
              <a:ext cx="12954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F30FEE-0628-4A68-8190-381FA8E9D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8063" y="1963738"/>
              <a:ext cx="1114425" cy="1233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4CB654C-F807-4FCF-9940-857377E78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1447800"/>
              <a:ext cx="3733800" cy="2514600"/>
            </a:xfrm>
            <a:prstGeom prst="roundRect">
              <a:avLst>
                <a:gd name="adj" fmla="val 16667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7BBC2788-D955-469C-9657-92C9807B0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5763" y="3713163"/>
              <a:ext cx="28654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>
                  <a:solidFill>
                    <a:srgbClr val="002060"/>
                  </a:solidFill>
                </a:rPr>
                <a:t>Local FS or HDFS or any cloud storage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61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DD32-859F-4DD9-B8CB-562BEC65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 to do?</a:t>
            </a:r>
          </a:p>
        </p:txBody>
      </p:sp>
      <p:grpSp>
        <p:nvGrpSpPr>
          <p:cNvPr id="28" name="Group 4">
            <a:extLst>
              <a:ext uri="{FF2B5EF4-FFF2-40B4-BE49-F238E27FC236}">
                <a16:creationId xmlns:a16="http://schemas.microsoft.com/office/drawing/2014/main" id="{A07BF900-2437-4F05-AA74-9E953F927C36}"/>
              </a:ext>
            </a:extLst>
          </p:cNvPr>
          <p:cNvGrpSpPr>
            <a:grpSpLocks/>
          </p:cNvGrpSpPr>
          <p:nvPr/>
        </p:nvGrpSpPr>
        <p:grpSpPr bwMode="auto">
          <a:xfrm>
            <a:off x="3035351" y="4555920"/>
            <a:ext cx="2084387" cy="965200"/>
            <a:chOff x="646113" y="4664075"/>
            <a:chExt cx="2084387" cy="965200"/>
          </a:xfrm>
        </p:grpSpPr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28D57E02-EBC6-44D9-BF54-8CF0306E6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113" y="4664075"/>
              <a:ext cx="2084387" cy="965200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30" name="TextBox 24">
              <a:extLst>
                <a:ext uri="{FF2B5EF4-FFF2-40B4-BE49-F238E27FC236}">
                  <a16:creationId xmlns:a16="http://schemas.microsoft.com/office/drawing/2014/main" id="{44266804-373A-4587-A2FB-1E16BAF42E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513" y="4768850"/>
              <a:ext cx="1725612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993300"/>
                  </a:solidFill>
                  <a:latin typeface="Algerian" panose="04020705040A02060702" pitchFamily="82" charset="0"/>
                </a:rPr>
                <a:t>Real Time</a:t>
              </a:r>
            </a:p>
            <a:p>
              <a:pPr algn="ctr"/>
              <a:r>
                <a:rPr lang="en-US" altLang="en-US" sz="2000">
                  <a:solidFill>
                    <a:srgbClr val="993300"/>
                  </a:solidFill>
                  <a:latin typeface="Algerian" panose="04020705040A02060702" pitchFamily="82" charset="0"/>
                </a:rPr>
                <a:t>PROCESSING</a:t>
              </a:r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CC78EC2A-4F84-4236-BC74-24734CAEECA8}"/>
              </a:ext>
            </a:extLst>
          </p:cNvPr>
          <p:cNvGrpSpPr>
            <a:grpSpLocks/>
          </p:cNvGrpSpPr>
          <p:nvPr/>
        </p:nvGrpSpPr>
        <p:grpSpPr bwMode="auto">
          <a:xfrm>
            <a:off x="2565451" y="1399970"/>
            <a:ext cx="3251200" cy="2184400"/>
            <a:chOff x="176213" y="1508125"/>
            <a:chExt cx="3251200" cy="2184400"/>
          </a:xfrm>
        </p:grpSpPr>
        <p:grpSp>
          <p:nvGrpSpPr>
            <p:cNvPr id="32" name="Group 17">
              <a:extLst>
                <a:ext uri="{FF2B5EF4-FFF2-40B4-BE49-F238E27FC236}">
                  <a16:creationId xmlns:a16="http://schemas.microsoft.com/office/drawing/2014/main" id="{9FEDAFFE-7A1B-4F89-BA91-88E41A6D8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475" y="1676400"/>
              <a:ext cx="2905125" cy="1262063"/>
              <a:chOff x="371334" y="1676400"/>
              <a:chExt cx="2905125" cy="1261884"/>
            </a:xfrm>
          </p:grpSpPr>
          <p:pic>
            <p:nvPicPr>
              <p:cNvPr id="37" name="Picture 2">
                <a:extLst>
                  <a:ext uri="{FF2B5EF4-FFF2-40B4-BE49-F238E27FC236}">
                    <a16:creationId xmlns:a16="http://schemas.microsoft.com/office/drawing/2014/main" id="{72AF7271-A107-4C2A-82BF-7C909854A0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334" y="1676400"/>
                <a:ext cx="2905125" cy="83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3">
                <a:extLst>
                  <a:ext uri="{FF2B5EF4-FFF2-40B4-BE49-F238E27FC236}">
                    <a16:creationId xmlns:a16="http://schemas.microsoft.com/office/drawing/2014/main" id="{1E2642E6-F150-43F3-8AAC-61346700CE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400" y="1676400"/>
                <a:ext cx="2743059" cy="12618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 dirty="0"/>
                  <a:t>Login ID : C003, Location : Bangalore</a:t>
                </a:r>
              </a:p>
              <a:p>
                <a:r>
                  <a:rPr lang="en-US" altLang="en-US" sz="1200" dirty="0"/>
                  <a:t>Search Page: Data Analytics books</a:t>
                </a:r>
              </a:p>
              <a:p>
                <a:r>
                  <a:rPr lang="en-US" altLang="en-US" sz="1200" dirty="0"/>
                  <a:t>Time: 16:23:45.34, device : mobile</a:t>
                </a:r>
              </a:p>
              <a:p>
                <a:r>
                  <a:rPr lang="en-US" altLang="en-US" sz="1200" dirty="0"/>
                  <a:t>IP: 10.0.12.13 …………………………</a:t>
                </a:r>
              </a:p>
              <a:p>
                <a:endParaRPr lang="en-US" altLang="en-US" dirty="0"/>
              </a:p>
            </p:txBody>
          </p:sp>
        </p:grpSp>
        <p:grpSp>
          <p:nvGrpSpPr>
            <p:cNvPr id="33" name="Group 8">
              <a:extLst>
                <a:ext uri="{FF2B5EF4-FFF2-40B4-BE49-F238E27FC236}">
                  <a16:creationId xmlns:a16="http://schemas.microsoft.com/office/drawing/2014/main" id="{801BD4A0-C3ED-4DA3-BD0C-C1ED3F016B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550" y="2587625"/>
              <a:ext cx="2955925" cy="846138"/>
              <a:chOff x="371334" y="2938284"/>
              <a:chExt cx="2956420" cy="845832"/>
            </a:xfrm>
          </p:grpSpPr>
          <p:pic>
            <p:nvPicPr>
              <p:cNvPr id="35" name="Picture 4">
                <a:extLst>
                  <a:ext uri="{FF2B5EF4-FFF2-40B4-BE49-F238E27FC236}">
                    <a16:creationId xmlns:a16="http://schemas.microsoft.com/office/drawing/2014/main" id="{7B432D9D-6FB3-49F0-A09A-5FEF5023B6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1334" y="2938284"/>
                <a:ext cx="2905125" cy="831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Box 5">
                <a:extLst>
                  <a:ext uri="{FF2B5EF4-FFF2-40B4-BE49-F238E27FC236}">
                    <a16:creationId xmlns:a16="http://schemas.microsoft.com/office/drawing/2014/main" id="{8B9AD8C6-BF9D-4FA5-9049-25B0B493B8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3399" y="2953119"/>
                <a:ext cx="2794355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en-US" sz="1200"/>
                  <a:t>Login ID : C007, Location : Hyderabad</a:t>
                </a:r>
              </a:p>
              <a:p>
                <a:r>
                  <a:rPr lang="en-US" altLang="en-US" sz="1200"/>
                  <a:t>Search Page: Electronics</a:t>
                </a:r>
              </a:p>
              <a:p>
                <a:r>
                  <a:rPr lang="en-US" altLang="en-US" sz="1200"/>
                  <a:t>Time: 19:23:45.34, device : desktop</a:t>
                </a:r>
              </a:p>
              <a:p>
                <a:r>
                  <a:rPr lang="en-US" altLang="en-US" sz="1200"/>
                  <a:t>IP: 10.0.10.3 …………………………</a:t>
                </a:r>
              </a:p>
            </p:txBody>
          </p:sp>
        </p:grpSp>
        <p:sp>
          <p:nvSpPr>
            <p:cNvPr id="34" name="Rectangle: Rounded Corners 27">
              <a:extLst>
                <a:ext uri="{FF2B5EF4-FFF2-40B4-BE49-F238E27FC236}">
                  <a16:creationId xmlns:a16="http://schemas.microsoft.com/office/drawing/2014/main" id="{9F2A0AB2-3ACB-4755-AE49-1E527CA6C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13" y="1508125"/>
              <a:ext cx="3251200" cy="2184400"/>
            </a:xfrm>
            <a:prstGeom prst="roundRect">
              <a:avLst>
                <a:gd name="adj" fmla="val 16667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</p:grpSp>
      <p:grpSp>
        <p:nvGrpSpPr>
          <p:cNvPr id="39" name="Group 3">
            <a:extLst>
              <a:ext uri="{FF2B5EF4-FFF2-40B4-BE49-F238E27FC236}">
                <a16:creationId xmlns:a16="http://schemas.microsoft.com/office/drawing/2014/main" id="{B699C27D-264C-4126-901F-AF2858E8D584}"/>
              </a:ext>
            </a:extLst>
          </p:cNvPr>
          <p:cNvGrpSpPr>
            <a:grpSpLocks/>
          </p:cNvGrpSpPr>
          <p:nvPr/>
        </p:nvGrpSpPr>
        <p:grpSpPr bwMode="auto">
          <a:xfrm>
            <a:off x="3308401" y="3593895"/>
            <a:ext cx="1952625" cy="915988"/>
            <a:chOff x="919163" y="3702050"/>
            <a:chExt cx="1952625" cy="915988"/>
          </a:xfrm>
        </p:grpSpPr>
        <p:sp>
          <p:nvSpPr>
            <p:cNvPr id="40" name="Arrow: Right 20">
              <a:extLst>
                <a:ext uri="{FF2B5EF4-FFF2-40B4-BE49-F238E27FC236}">
                  <a16:creationId xmlns:a16="http://schemas.microsoft.com/office/drawing/2014/main" id="{6AD2B539-BFAB-464E-9338-4B83E50534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03325" y="4068763"/>
              <a:ext cx="915988" cy="182562"/>
            </a:xfrm>
            <a:prstGeom prst="rightArrow">
              <a:avLst>
                <a:gd name="adj1" fmla="val 50000"/>
                <a:gd name="adj2" fmla="val 49849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8FBBFFB5-D664-41B0-83BB-AFAAAAF84B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163" y="4175125"/>
              <a:ext cx="19526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/>
                <a:t>Faster   Processing</a:t>
              </a:r>
            </a:p>
          </p:txBody>
        </p:sp>
      </p:grpSp>
      <p:grpSp>
        <p:nvGrpSpPr>
          <p:cNvPr id="42" name="Group 7">
            <a:extLst>
              <a:ext uri="{FF2B5EF4-FFF2-40B4-BE49-F238E27FC236}">
                <a16:creationId xmlns:a16="http://schemas.microsoft.com/office/drawing/2014/main" id="{E7E75EF4-FA00-4711-8E71-D891387F1FC6}"/>
              </a:ext>
            </a:extLst>
          </p:cNvPr>
          <p:cNvGrpSpPr>
            <a:grpSpLocks/>
          </p:cNvGrpSpPr>
          <p:nvPr/>
        </p:nvGrpSpPr>
        <p:grpSpPr bwMode="auto">
          <a:xfrm>
            <a:off x="6139026" y="1145176"/>
            <a:ext cx="5353050" cy="2693988"/>
            <a:chOff x="3333750" y="1295400"/>
            <a:chExt cx="5353050" cy="2693988"/>
          </a:xfrm>
        </p:grpSpPr>
        <p:sp>
          <p:nvSpPr>
            <p:cNvPr id="43" name="Arrow: Right 13">
              <a:extLst>
                <a:ext uri="{FF2B5EF4-FFF2-40B4-BE49-F238E27FC236}">
                  <a16:creationId xmlns:a16="http://schemas.microsoft.com/office/drawing/2014/main" id="{A515104D-FD81-4170-9E24-78FF30222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525" y="1963738"/>
              <a:ext cx="1514475" cy="201612"/>
            </a:xfrm>
            <a:prstGeom prst="rightArrow">
              <a:avLst>
                <a:gd name="adj1" fmla="val 50000"/>
                <a:gd name="adj2" fmla="val 49766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426C605B-3972-48D2-9BE4-A4C77CCE8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0" y="2165350"/>
              <a:ext cx="1714500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/>
                <a:t>Logs </a:t>
              </a:r>
            </a:p>
            <a:p>
              <a:pPr algn="ctr"/>
              <a:r>
                <a:rPr lang="en-US" altLang="en-US" sz="1600"/>
                <a:t>and</a:t>
              </a:r>
            </a:p>
            <a:p>
              <a:pPr algn="ctr"/>
              <a:r>
                <a:rPr lang="en-US" altLang="en-US" sz="1600"/>
                <a:t>customer activity</a:t>
              </a:r>
            </a:p>
          </p:txBody>
        </p:sp>
        <p:grpSp>
          <p:nvGrpSpPr>
            <p:cNvPr id="45" name="Group 6">
              <a:extLst>
                <a:ext uri="{FF2B5EF4-FFF2-40B4-BE49-F238E27FC236}">
                  <a16:creationId xmlns:a16="http://schemas.microsoft.com/office/drawing/2014/main" id="{5A848BE7-1879-4162-97B5-4459AAD02E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3000" y="1295400"/>
              <a:ext cx="3733800" cy="2693988"/>
              <a:chOff x="4953000" y="1295400"/>
              <a:chExt cx="3733800" cy="2693988"/>
            </a:xfrm>
          </p:grpSpPr>
          <p:pic>
            <p:nvPicPr>
              <p:cNvPr id="47" name="Picture 9">
                <a:extLst>
                  <a:ext uri="{FF2B5EF4-FFF2-40B4-BE49-F238E27FC236}">
                    <a16:creationId xmlns:a16="http://schemas.microsoft.com/office/drawing/2014/main" id="{FAAEB5DA-DECF-4CDD-9708-00A23809F1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5400" y="1295400"/>
                <a:ext cx="2628900" cy="1743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8" name="Group 5">
                <a:extLst>
                  <a:ext uri="{FF2B5EF4-FFF2-40B4-BE49-F238E27FC236}">
                    <a16:creationId xmlns:a16="http://schemas.microsoft.com/office/drawing/2014/main" id="{73390306-B13D-4906-9143-30244A87BD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53000" y="1447800"/>
                <a:ext cx="3733800" cy="2541588"/>
                <a:chOff x="4953000" y="1447800"/>
                <a:chExt cx="3733800" cy="2541588"/>
              </a:xfrm>
            </p:grpSpPr>
            <p:pic>
              <p:nvPicPr>
                <p:cNvPr id="49" name="Picture 10">
                  <a:extLst>
                    <a:ext uri="{FF2B5EF4-FFF2-40B4-BE49-F238E27FC236}">
                      <a16:creationId xmlns:a16="http://schemas.microsoft.com/office/drawing/2014/main" id="{06111F25-831F-4596-9A7C-5B7BC094EF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1588" y="2443163"/>
                  <a:ext cx="1295400" cy="11906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0" name="Picture 11">
                  <a:extLst>
                    <a:ext uri="{FF2B5EF4-FFF2-40B4-BE49-F238E27FC236}">
                      <a16:creationId xmlns:a16="http://schemas.microsoft.com/office/drawing/2014/main" id="{385021EA-87CA-4181-86F2-E6E1C1F167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8063" y="1963738"/>
                  <a:ext cx="1114425" cy="12334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" name="Rectangle: Rounded Corners 12">
                  <a:extLst>
                    <a:ext uri="{FF2B5EF4-FFF2-40B4-BE49-F238E27FC236}">
                      <a16:creationId xmlns:a16="http://schemas.microsoft.com/office/drawing/2014/main" id="{12CB3544-0472-4B73-9127-BE7B1CB4AD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3000" y="1447800"/>
                  <a:ext cx="3733800" cy="2514600"/>
                </a:xfrm>
                <a:prstGeom prst="roundRect">
                  <a:avLst>
                    <a:gd name="adj" fmla="val 16667"/>
                  </a:avLst>
                </a:prstGeom>
                <a:noFill/>
                <a:ln w="12700" algn="ctr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88" tIns="44450" rIns="90488" bIns="44450"/>
                <a:lstStyle>
                  <a:lvl1pPr marL="342900" indent="-3429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  <a:buClr>
                      <a:schemeClr val="tx1"/>
                    </a:buClr>
                    <a:buFontTx/>
                    <a:buChar char="•"/>
                  </a:pPr>
                  <a:endParaRPr lang="en-US" altLang="en-US"/>
                </a:p>
              </p:txBody>
            </p:sp>
            <p:sp>
              <p:nvSpPr>
                <p:cNvPr id="52" name="TextBox 16">
                  <a:extLst>
                    <a:ext uri="{FF2B5EF4-FFF2-40B4-BE49-F238E27FC236}">
                      <a16:creationId xmlns:a16="http://schemas.microsoft.com/office/drawing/2014/main" id="{2070A715-7ACD-4F7A-9220-53D3498B80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65763" y="3713163"/>
                  <a:ext cx="2865437" cy="2762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200">
                      <a:solidFill>
                        <a:srgbClr val="002060"/>
                      </a:solidFill>
                    </a:rPr>
                    <a:t>Local FS or HDFS or any cloud storage</a:t>
                  </a:r>
                </a:p>
              </p:txBody>
            </p:sp>
          </p:grpSp>
        </p:grpSp>
        <p:sp>
          <p:nvSpPr>
            <p:cNvPr id="46" name="Arrow: Right 26">
              <a:extLst>
                <a:ext uri="{FF2B5EF4-FFF2-40B4-BE49-F238E27FC236}">
                  <a16:creationId xmlns:a16="http://schemas.microsoft.com/office/drawing/2014/main" id="{13AE1A71-1940-4196-BCBD-80CCED783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525" y="3149600"/>
              <a:ext cx="1508125" cy="173038"/>
            </a:xfrm>
            <a:prstGeom prst="rightArrow">
              <a:avLst>
                <a:gd name="adj1" fmla="val 50000"/>
                <a:gd name="adj2" fmla="val 50276"/>
              </a:avLst>
            </a:prstGeom>
            <a:noFill/>
            <a:ln w="12700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>
              <a:lvl1pPr marL="342900" indent="-3429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tx1"/>
                </a:buClr>
                <a:buFontTx/>
                <a:buChar char="•"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526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134CF3-3668-4FD5-9B0E-7441C14DC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Here we have…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CED07-040C-429A-B679-C7C76C990A7A}"/>
              </a:ext>
            </a:extLst>
          </p:cNvPr>
          <p:cNvSpPr txBox="1"/>
          <p:nvPr/>
        </p:nvSpPr>
        <p:spPr>
          <a:xfrm>
            <a:off x="6231196" y="6388168"/>
            <a:ext cx="65" cy="292388"/>
          </a:xfrm>
          <a:prstGeom prst="rect">
            <a:avLst/>
          </a:prstGeom>
          <a:solidFill>
            <a:srgbClr val="FFFF00"/>
          </a:solidFill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>
              <a:defRPr sz="1600" b="1"/>
            </a:lvl1pPr>
          </a:lstStyle>
          <a:p>
            <a:endParaRPr lang="en-US" b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E9F990-544A-4CB9-AD19-217F803632CC}"/>
              </a:ext>
            </a:extLst>
          </p:cNvPr>
          <p:cNvSpPr/>
          <p:nvPr/>
        </p:nvSpPr>
        <p:spPr>
          <a:xfrm>
            <a:off x="3420298" y="2153265"/>
            <a:ext cx="562179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APACHE SPARK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C0E932D8-22F6-452E-990E-3DA991D56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471" y="3372465"/>
            <a:ext cx="71167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/>
              <a:t>The Framework for</a:t>
            </a:r>
          </a:p>
          <a:p>
            <a:pPr algn="ctr"/>
            <a:r>
              <a:rPr lang="en-US" altLang="en-US"/>
              <a:t> Faster Batch &amp; Real Time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8917528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Master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00FF00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7F44C44B1724A8E483E61CB911426" ma:contentTypeVersion="10" ma:contentTypeDescription="Create a new document." ma:contentTypeScope="" ma:versionID="2beac86c556cc7223e3d43b1bf57227e">
  <xsd:schema xmlns:xsd="http://www.w3.org/2001/XMLSchema" xmlns:xs="http://www.w3.org/2001/XMLSchema" xmlns:p="http://schemas.microsoft.com/office/2006/metadata/properties" xmlns:ns2="c0683136-72b5-46e5-b4dd-3902861e6373" xmlns:ns3="9dab7b6f-c0ca-4100-8908-944a9294f3cf" targetNamespace="http://schemas.microsoft.com/office/2006/metadata/properties" ma:root="true" ma:fieldsID="353ffbde67604d29b635495168b118db" ns2:_="" ns3:_="">
    <xsd:import namespace="c0683136-72b5-46e5-b4dd-3902861e6373"/>
    <xsd:import namespace="9dab7b6f-c0ca-4100-8908-944a9294f3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683136-72b5-46e5-b4dd-3902861e6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b7b6f-c0ca-4100-8908-944a9294f3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dab7b6f-c0ca-4100-8908-944a9294f3cf">
      <UserInfo>
        <DisplayName>Deshpande, Gauri M.</DisplayName>
        <AccountId>159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AF82A17-C698-434B-895F-7E7946BBBEE1}"/>
</file>

<file path=customXml/itemProps2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DFF0A-8904-42B6-AEB2-7C60372CB2F4}">
  <ds:schemaRefs>
    <ds:schemaRef ds:uri="http://schemas.microsoft.com/office/infopath/2007/PartnerControls"/>
    <ds:schemaRef ds:uri="6cbd076a-8c82-476d-a438-b0848148ede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e4b277-168d-4e8a-920f-fa2fc8e6f609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07903016-4f2b-4030-9f6b-e99d19afb5d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LKM_PPT_Course Name_Template</Template>
  <TotalTime>285</TotalTime>
  <Words>535</Words>
  <Application>Microsoft Office PowerPoint</Application>
  <PresentationFormat>Widescreen</PresentationFormat>
  <Paragraphs>96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Algerian</vt:lpstr>
      <vt:lpstr>Arial</vt:lpstr>
      <vt:lpstr>Arial Black</vt:lpstr>
      <vt:lpstr>Comic Sans MS</vt:lpstr>
      <vt:lpstr>Graphik</vt:lpstr>
      <vt:lpstr>Graphik Regular</vt:lpstr>
      <vt:lpstr>Times New Roman</vt:lpstr>
      <vt:lpstr>Wingdings</vt:lpstr>
      <vt:lpstr>Title Master</vt:lpstr>
      <vt:lpstr>Content Layouts</vt:lpstr>
      <vt:lpstr>think-cell Slide</vt:lpstr>
      <vt:lpstr>PowerPoint Presentation</vt:lpstr>
      <vt:lpstr>PowerPoint Presentation</vt:lpstr>
      <vt:lpstr>Every now and then, almost in every corner of the world….. This happens..!!</vt:lpstr>
      <vt:lpstr>Every now and then, almost in every corner of the world….. This happens..!!</vt:lpstr>
      <vt:lpstr>At the same time…. In an eCommerce application development &amp; analytics team</vt:lpstr>
      <vt:lpstr>Looking at the scenario, what is required?</vt:lpstr>
      <vt:lpstr>What we have done so far ?</vt:lpstr>
      <vt:lpstr>What we need to do?</vt:lpstr>
      <vt:lpstr>Here we have…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Yogasundaram, Karthigayen</dc:creator>
  <cp:lastModifiedBy>Deenabandu, Vijayganesh</cp:lastModifiedBy>
  <cp:revision>20</cp:revision>
  <dcterms:created xsi:type="dcterms:W3CDTF">2020-09-14T07:46:07Z</dcterms:created>
  <dcterms:modified xsi:type="dcterms:W3CDTF">2020-10-18T16:22:33Z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0x010100FE27F44C44B1724A8E483E61CB911426</vt:lpwstr>
  </property>
</Properties>
</file>